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5" r:id="rId2"/>
    <p:sldId id="346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6" r:id="rId12"/>
    <p:sldId id="357" r:id="rId13"/>
    <p:sldId id="424" r:id="rId14"/>
    <p:sldId id="420" r:id="rId15"/>
    <p:sldId id="421" r:id="rId16"/>
    <p:sldId id="422" r:id="rId17"/>
    <p:sldId id="423" r:id="rId18"/>
    <p:sldId id="427" r:id="rId19"/>
    <p:sldId id="428" r:id="rId20"/>
    <p:sldId id="429" r:id="rId21"/>
    <p:sldId id="436" r:id="rId22"/>
    <p:sldId id="358" r:id="rId23"/>
    <p:sldId id="359" r:id="rId24"/>
    <p:sldId id="430" r:id="rId25"/>
    <p:sldId id="431" r:id="rId26"/>
    <p:sldId id="432" r:id="rId27"/>
    <p:sldId id="433" r:id="rId28"/>
    <p:sldId id="434" r:id="rId29"/>
    <p:sldId id="435" r:id="rId30"/>
    <p:sldId id="437" r:id="rId31"/>
    <p:sldId id="378" r:id="rId32"/>
    <p:sldId id="379" r:id="rId33"/>
    <p:sldId id="372" r:id="rId34"/>
    <p:sldId id="416" r:id="rId35"/>
    <p:sldId id="392" r:id="rId36"/>
    <p:sldId id="444" r:id="rId37"/>
    <p:sldId id="445" r:id="rId38"/>
    <p:sldId id="394" r:id="rId39"/>
    <p:sldId id="395" r:id="rId40"/>
    <p:sldId id="396" r:id="rId41"/>
    <p:sldId id="397" r:id="rId42"/>
    <p:sldId id="447" r:id="rId43"/>
    <p:sldId id="390" r:id="rId44"/>
    <p:sldId id="381" r:id="rId45"/>
    <p:sldId id="380" r:id="rId46"/>
    <p:sldId id="382" r:id="rId47"/>
    <p:sldId id="383" r:id="rId48"/>
    <p:sldId id="384" r:id="rId49"/>
    <p:sldId id="385" r:id="rId50"/>
    <p:sldId id="386" r:id="rId51"/>
    <p:sldId id="387" r:id="rId52"/>
    <p:sldId id="439" r:id="rId53"/>
    <p:sldId id="388" r:id="rId54"/>
    <p:sldId id="389" r:id="rId55"/>
    <p:sldId id="391" r:id="rId56"/>
    <p:sldId id="400" r:id="rId57"/>
    <p:sldId id="402" r:id="rId58"/>
    <p:sldId id="403" r:id="rId59"/>
    <p:sldId id="404" r:id="rId60"/>
    <p:sldId id="405" r:id="rId61"/>
    <p:sldId id="406" r:id="rId62"/>
    <p:sldId id="407" r:id="rId63"/>
    <p:sldId id="438" r:id="rId64"/>
    <p:sldId id="408" r:id="rId65"/>
    <p:sldId id="410" r:id="rId66"/>
    <p:sldId id="409" r:id="rId67"/>
    <p:sldId id="419" r:id="rId68"/>
    <p:sldId id="411" r:id="rId69"/>
    <p:sldId id="412" r:id="rId70"/>
    <p:sldId id="413" r:id="rId71"/>
    <p:sldId id="414" r:id="rId72"/>
    <p:sldId id="415" r:id="rId73"/>
    <p:sldId id="440" r:id="rId74"/>
    <p:sldId id="441" r:id="rId75"/>
    <p:sldId id="442" r:id="rId7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9CD2A"/>
    <a:srgbClr val="A9D18E"/>
    <a:srgbClr val="BCA996"/>
    <a:srgbClr val="C04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2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18B0-5993-41F7-B7FE-4ED4A9D72F11}" type="datetimeFigureOut">
              <a:rPr lang="es-MX" smtClean="0"/>
              <a:t>14/03/2021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E9FE-057A-4423-A74C-F771DFDCC25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472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DIS - Qali Warm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4" y="60326"/>
            <a:ext cx="4667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/>
          <p:cNvCxnSpPr/>
          <p:nvPr userDrawn="1"/>
        </p:nvCxnSpPr>
        <p:spPr>
          <a:xfrm>
            <a:off x="302080" y="849087"/>
            <a:ext cx="84173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 flipV="1">
            <a:off x="303442" y="849088"/>
            <a:ext cx="0" cy="52164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5" name="Picture 2" descr="Inicio - Bicentenario del Perú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7" y="74025"/>
            <a:ext cx="1505404" cy="58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8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18B0-5993-41F7-B7FE-4ED4A9D72F11}" type="datetimeFigureOut">
              <a:rPr lang="es-MX" smtClean="0"/>
              <a:t>14/03/2021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0E9FE-057A-4423-A74C-F771DFDCC25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86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dis.gob.pe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790832" y="2331309"/>
            <a:ext cx="7858897" cy="2084173"/>
          </a:xfrm>
          <a:prstGeom prst="roundRect">
            <a:avLst>
              <a:gd name="adj" fmla="val 994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1095632" y="2465454"/>
            <a:ext cx="743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b="1" dirty="0" smtClean="0">
                <a:solidFill>
                  <a:schemeClr val="bg1"/>
                </a:solidFill>
              </a:rPr>
              <a:t>REUNIÓN DE ASISNTENCIA TÉCNICA DIRIGIDO A VEEDORES O VIGILANTES SOCIALES DE LA PRESTACIÓN DEL SERVICIO ALIMENTARIO DEL PNAEQW</a:t>
            </a:r>
            <a:endParaRPr lang="es-MX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69601" y="3710601"/>
            <a:ext cx="3621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rgbClr val="7030A0"/>
                </a:solidFill>
              </a:rPr>
              <a:t>165,100</a:t>
            </a:r>
            <a:r>
              <a:rPr lang="es-MX" sz="4400" dirty="0" smtClean="0"/>
              <a:t> </a:t>
            </a:r>
            <a:r>
              <a:rPr lang="es-MX" sz="3200" i="1" dirty="0" smtClean="0"/>
              <a:t>Usuarios</a:t>
            </a:r>
            <a:endParaRPr lang="es-MX" sz="3200" i="1" dirty="0"/>
          </a:p>
        </p:txBody>
      </p:sp>
      <p:pic>
        <p:nvPicPr>
          <p:cNvPr id="3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5" y="1077553"/>
            <a:ext cx="3702052" cy="52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3430385" y="2551033"/>
            <a:ext cx="5713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 smtClean="0">
                <a:solidFill>
                  <a:srgbClr val="7030A0"/>
                </a:solidFill>
              </a:rPr>
              <a:t>3,640</a:t>
            </a:r>
            <a:r>
              <a:rPr lang="es-MX" sz="4800" dirty="0" smtClean="0"/>
              <a:t> </a:t>
            </a:r>
            <a:r>
              <a:rPr lang="es-MX" sz="3200" i="1" dirty="0" smtClean="0"/>
              <a:t>Instituciones Educativas</a:t>
            </a:r>
            <a:endParaRPr lang="es-MX" sz="3200" i="1" dirty="0"/>
          </a:p>
        </p:txBody>
      </p:sp>
    </p:spTree>
    <p:extLst>
      <p:ext uri="{BB962C8B-B14F-4D97-AF65-F5344CB8AC3E}">
        <p14:creationId xmlns:p14="http://schemas.microsoft.com/office/powerpoint/2010/main" val="19812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3074025"/>
            <a:ext cx="4955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¿Qué ofrecemos?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1679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99287" y="2185663"/>
            <a:ext cx="69444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1. Componente alimentario:</a:t>
            </a:r>
          </a:p>
          <a:p>
            <a:endParaRPr lang="es-MX" sz="2000" dirty="0" smtClean="0"/>
          </a:p>
          <a:p>
            <a:r>
              <a:rPr lang="es-MX" sz="2000" dirty="0" smtClean="0"/>
              <a:t>- Dotación de alimentos validadas por el CENAN y PMA</a:t>
            </a:r>
          </a:p>
          <a:p>
            <a:endParaRPr lang="es-MX" sz="2000" dirty="0"/>
          </a:p>
          <a:p>
            <a:endParaRPr lang="es-MX" sz="2000" dirty="0" smtClean="0"/>
          </a:p>
          <a:p>
            <a:r>
              <a:rPr lang="es-MX" sz="2000" b="1" dirty="0" smtClean="0"/>
              <a:t>2. Componente Educativo:</a:t>
            </a:r>
          </a:p>
          <a:p>
            <a:endParaRPr lang="es-MX" sz="2000" dirty="0"/>
          </a:p>
          <a:p>
            <a:r>
              <a:rPr lang="es-MX" sz="2000" dirty="0" smtClean="0"/>
              <a:t>- Promover mejores hábitos de alimentación en los niños y niñas usuarias</a:t>
            </a:r>
            <a:endParaRPr lang="es-MX" sz="2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829056" y="6161902"/>
            <a:ext cx="4034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i="1" dirty="0" smtClean="0"/>
              <a:t>CENAN: </a:t>
            </a:r>
            <a:r>
              <a:rPr lang="es-MX" sz="1400" i="1" dirty="0"/>
              <a:t>Centro Nacional de Alimentación y </a:t>
            </a:r>
            <a:r>
              <a:rPr lang="es-MX" sz="1400" i="1" dirty="0" smtClean="0"/>
              <a:t>Nutrición</a:t>
            </a:r>
          </a:p>
          <a:p>
            <a:r>
              <a:rPr lang="es-MX" sz="1400" i="1" dirty="0" smtClean="0"/>
              <a:t>PMA: Programa Mundial de Alimentos </a:t>
            </a:r>
            <a:endParaRPr lang="es-MX" sz="1400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17" y="2283939"/>
            <a:ext cx="782290" cy="7822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47" y="3751931"/>
            <a:ext cx="856430" cy="8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932934"/>
            <a:ext cx="782290" cy="78229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326292" y="1139413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alimentario</a:t>
            </a:r>
            <a:endParaRPr lang="es-MX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252189"/>
              </p:ext>
            </p:extLst>
          </p:nvPr>
        </p:nvGraphicFramePr>
        <p:xfrm>
          <a:off x="779847" y="2786016"/>
          <a:ext cx="7636480" cy="1804658"/>
        </p:xfrm>
        <a:graphic>
          <a:graphicData uri="http://schemas.openxmlformats.org/drawingml/2006/table">
            <a:tbl>
              <a:tblPr/>
              <a:tblGrid>
                <a:gridCol w="1527296"/>
                <a:gridCol w="1527296"/>
                <a:gridCol w="1527296"/>
                <a:gridCol w="1527296"/>
                <a:gridCol w="1527296"/>
              </a:tblGrid>
              <a:tr h="1303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Regular, JEC y No Residente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Residentes </a:t>
                      </a:r>
                      <a:b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(S.R.E)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Secundaria Tutorial</a:t>
                      </a:r>
                      <a:b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(S.T)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Centros Rurales de Formación en Alternancia (C.R.F.A.)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Periodo</a:t>
                      </a:r>
                      <a:r>
                        <a:rPr lang="es-MX" sz="1800" b="1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ampliado</a:t>
                      </a:r>
                      <a:endParaRPr lang="es-MX" sz="18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</a:tr>
              <a:tr h="394958"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>
                          <a:effectLst/>
                          <a:latin typeface="Arial Narrow" panose="020B060602020203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 dirty="0">
                          <a:effectLst/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 dirty="0"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 dirty="0" smtClean="0">
                          <a:effectLst/>
                          <a:latin typeface="Arial Narrow" panose="020B0606020202030204" pitchFamily="34" charset="0"/>
                        </a:rPr>
                        <a:t>40</a:t>
                      </a:r>
                      <a:endParaRPr lang="es-MX" sz="1800" b="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3468514" y="2210205"/>
            <a:ext cx="228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Días de atención 2021</a:t>
            </a:r>
            <a:endParaRPr lang="es-MX" b="1" dirty="0"/>
          </a:p>
        </p:txBody>
      </p:sp>
      <p:sp>
        <p:nvSpPr>
          <p:cNvPr id="6" name="Rectángulo 5"/>
          <p:cNvSpPr/>
          <p:nvPr/>
        </p:nvSpPr>
        <p:spPr>
          <a:xfrm>
            <a:off x="779847" y="4847255"/>
            <a:ext cx="532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latin typeface="Calibri" panose="020F0502020204030204" pitchFamily="34" charset="0"/>
              </a:rPr>
              <a:t>Período de Atención</a:t>
            </a:r>
            <a:r>
              <a:rPr lang="es-MX" dirty="0" smtClean="0"/>
              <a:t> </a:t>
            </a:r>
            <a:r>
              <a:rPr lang="es-MX" dirty="0" smtClean="0">
                <a:latin typeface="Calibri" panose="020F0502020204030204" pitchFamily="34" charset="0"/>
              </a:rPr>
              <a:t>del </a:t>
            </a:r>
            <a:r>
              <a:rPr lang="es-MX" dirty="0">
                <a:latin typeface="Calibri" panose="020F0502020204030204" pitchFamily="34" charset="0"/>
              </a:rPr>
              <a:t>15/03/2021 al </a:t>
            </a:r>
            <a:r>
              <a:rPr lang="es-MX" dirty="0" smtClean="0">
                <a:latin typeface="Calibri" panose="020F0502020204030204" pitchFamily="34" charset="0"/>
              </a:rPr>
              <a:t>14/12/2021</a:t>
            </a:r>
            <a:endParaRPr lang="es-MX" dirty="0" smtClean="0"/>
          </a:p>
          <a:p>
            <a:r>
              <a:rPr lang="es-MX" b="1" dirty="0" smtClean="0">
                <a:latin typeface="Calibri" panose="020F0502020204030204" pitchFamily="34" charset="0"/>
              </a:rPr>
              <a:t>N° </a:t>
            </a:r>
            <a:r>
              <a:rPr lang="es-MX" b="1" dirty="0">
                <a:latin typeface="Calibri" panose="020F0502020204030204" pitchFamily="34" charset="0"/>
              </a:rPr>
              <a:t>DIAS</a:t>
            </a:r>
            <a:r>
              <a:rPr lang="es-MX" dirty="0"/>
              <a:t> </a:t>
            </a:r>
            <a:r>
              <a:rPr lang="es-MX" dirty="0">
                <a:latin typeface="Calibri" panose="020F0502020204030204" pitchFamily="34" charset="0"/>
              </a:rPr>
              <a:t>180 </a:t>
            </a:r>
            <a:r>
              <a:rPr lang="es-MX" dirty="0" smtClean="0">
                <a:latin typeface="Calibri" panose="020F0502020204030204" pitchFamily="34" charset="0"/>
              </a:rPr>
              <a:t>días</a:t>
            </a:r>
          </a:p>
          <a:p>
            <a:r>
              <a:rPr lang="es-MX" dirty="0" smtClean="0">
                <a:latin typeface="Calibri" panose="020F0502020204030204" pitchFamily="34" charset="0"/>
              </a:rPr>
              <a:t>N° ENTREGAS: 07</a:t>
            </a:r>
          </a:p>
        </p:txBody>
      </p:sp>
    </p:spTree>
    <p:extLst>
      <p:ext uri="{BB962C8B-B14F-4D97-AF65-F5344CB8AC3E}">
        <p14:creationId xmlns:p14="http://schemas.microsoft.com/office/powerpoint/2010/main" val="4345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89" y="2038836"/>
            <a:ext cx="7364139" cy="38402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932934"/>
            <a:ext cx="782290" cy="7822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326292" y="1139413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alimentario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393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2435662"/>
            <a:ext cx="8587533" cy="34838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932934"/>
            <a:ext cx="782290" cy="7822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326292" y="1139413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alimentario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9310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1932343"/>
            <a:ext cx="8592065" cy="39150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932934"/>
            <a:ext cx="782290" cy="7822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326292" y="1139413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alimentario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23" y="1203966"/>
            <a:ext cx="997777" cy="1456755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H="1">
            <a:off x="7717886" y="3213597"/>
            <a:ext cx="355764" cy="266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>
            <a:off x="7736111" y="2910703"/>
            <a:ext cx="355764" cy="266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>
            <a:off x="5693143" y="3480193"/>
            <a:ext cx="355764" cy="266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8245736" y="3480193"/>
            <a:ext cx="355764" cy="266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36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xmlns="" id="{1CD20F68-898F-4A0A-9927-8DD020F65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746252"/>
              </p:ext>
            </p:extLst>
          </p:nvPr>
        </p:nvGraphicFramePr>
        <p:xfrm>
          <a:off x="544287" y="1818536"/>
          <a:ext cx="8483600" cy="3228184"/>
        </p:xfrm>
        <a:graphic>
          <a:graphicData uri="http://schemas.openxmlformats.org/drawingml/2006/table">
            <a:tbl>
              <a:tblPr/>
              <a:tblGrid>
                <a:gridCol w="2691734">
                  <a:extLst>
                    <a:ext uri="{9D8B030D-6E8A-4147-A177-3AD203B41FA5}">
                      <a16:colId xmlns:a16="http://schemas.microsoft.com/office/drawing/2014/main" xmlns="" val="3991572902"/>
                    </a:ext>
                  </a:extLst>
                </a:gridCol>
                <a:gridCol w="3044442">
                  <a:extLst>
                    <a:ext uri="{9D8B030D-6E8A-4147-A177-3AD203B41FA5}">
                      <a16:colId xmlns:a16="http://schemas.microsoft.com/office/drawing/2014/main" xmlns="" val="1579227907"/>
                    </a:ext>
                  </a:extLst>
                </a:gridCol>
                <a:gridCol w="2747424">
                  <a:extLst>
                    <a:ext uri="{9D8B030D-6E8A-4147-A177-3AD203B41FA5}">
                      <a16:colId xmlns:a16="http://schemas.microsoft.com/office/drawing/2014/main" xmlns="" val="2317099597"/>
                    </a:ext>
                  </a:extLst>
                </a:gridCol>
              </a:tblGrid>
              <a:tr h="29135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Menú Escolar - Región Alimentaria Sierra Central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4711356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9425972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28004356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1765279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656294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TRIGO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4607878"/>
                  </a:ext>
                </a:extLst>
              </a:tr>
              <a:tr h="48947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HOJUELA DE AVENA CON QUINUA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HOJUELA DE AVENA CON KIWICHA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 EXTRUIDA DE MAIZ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3194375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1100677"/>
                  </a:ext>
                </a:extLst>
              </a:tr>
              <a:tr h="48947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CONSERVA DE PESCADO EN ACEITE VEGETAL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4361694"/>
                  </a:ext>
                </a:extLst>
              </a:tr>
              <a:tr h="48947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CARNE DE POLLO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4663"/>
                  </a:ext>
                </a:extLst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544287" y="5236533"/>
            <a:ext cx="848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 2: Para las II.EE de doble ración, Desayuno + Almuerzo se añade : </a:t>
            </a:r>
          </a:p>
          <a:p>
            <a:pPr>
              <a:spcAft>
                <a:spcPts val="800"/>
              </a:spcAft>
            </a:pPr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CANASTA A:    Lenteja y Habas partidas.	</a:t>
            </a:r>
          </a:p>
          <a:p>
            <a:pPr>
              <a:spcAft>
                <a:spcPts val="800"/>
              </a:spcAft>
            </a:pPr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CANASTA B:  Charqui, Lenteja y Arveja partida.	</a:t>
            </a:r>
          </a:p>
          <a:p>
            <a:pPr>
              <a:spcAft>
                <a:spcPts val="800"/>
              </a:spcAft>
            </a:pPr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CANASTA C:  Lenteja y  Habas partidas	</a:t>
            </a:r>
            <a:endParaRPr lang="es-MX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932934"/>
            <a:ext cx="782290" cy="78229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26292" y="1139413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alimentario</a:t>
            </a:r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60" y="956356"/>
            <a:ext cx="1064419" cy="1724360"/>
          </a:xfrm>
          <a:prstGeom prst="rect">
            <a:avLst/>
          </a:prstGeom>
        </p:spPr>
      </p:pic>
      <p:cxnSp>
        <p:nvCxnSpPr>
          <p:cNvPr id="10" name="Conector recto de flecha 9"/>
          <p:cNvCxnSpPr/>
          <p:nvPr/>
        </p:nvCxnSpPr>
        <p:spPr>
          <a:xfrm flipH="1">
            <a:off x="5036458" y="2975429"/>
            <a:ext cx="522513" cy="239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H="1">
            <a:off x="8038314" y="2975428"/>
            <a:ext cx="522513" cy="239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 flipH="1">
            <a:off x="6100656" y="3312885"/>
            <a:ext cx="522513" cy="239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flipH="1">
            <a:off x="8672123" y="3312885"/>
            <a:ext cx="355764" cy="266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 flipH="1">
            <a:off x="3878590" y="5526313"/>
            <a:ext cx="522513" cy="239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flipH="1">
            <a:off x="4433406" y="5889114"/>
            <a:ext cx="522513" cy="239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02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0" y="0"/>
            <a:ext cx="3338286" cy="6699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302797" y="134942"/>
            <a:ext cx="2614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 educativo</a:t>
            </a:r>
            <a:endParaRPr lang="es-MX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133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0" y="0"/>
            <a:ext cx="3338286" cy="6699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302797" y="134942"/>
            <a:ext cx="2614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 educativo</a:t>
            </a:r>
            <a:endParaRPr lang="es-MX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902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2820023"/>
            <a:ext cx="4955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latin typeface="Franklin Gothic Book" panose="020B0503020102020204" pitchFamily="34" charset="0"/>
              </a:rPr>
              <a:t>¿Qué es el Programa Nacional de Alimentación Escolar</a:t>
            </a:r>
          </a:p>
          <a:p>
            <a:r>
              <a:rPr lang="es-MX" sz="2400" b="1" dirty="0" err="1">
                <a:latin typeface="Franklin Gothic Book" panose="020B0503020102020204" pitchFamily="34" charset="0"/>
              </a:rPr>
              <a:t>Qali</a:t>
            </a:r>
            <a:r>
              <a:rPr lang="es-MX" sz="2400" b="1" dirty="0">
                <a:latin typeface="Franklin Gothic Book" panose="020B0503020102020204" pitchFamily="34" charset="0"/>
              </a:rPr>
              <a:t> </a:t>
            </a:r>
            <a:r>
              <a:rPr lang="es-MX" sz="2400" b="1" dirty="0" err="1">
                <a:latin typeface="Franklin Gothic Book" panose="020B0503020102020204" pitchFamily="34" charset="0"/>
              </a:rPr>
              <a:t>Warma</a:t>
            </a:r>
            <a:r>
              <a:rPr lang="es-MX" sz="2400" b="1" dirty="0">
                <a:latin typeface="Franklin Gothic Book" panose="020B0503020102020204" pitchFamily="34" charset="0"/>
              </a:rPr>
              <a:t> ? </a:t>
            </a:r>
          </a:p>
        </p:txBody>
      </p:sp>
      <p:sp>
        <p:nvSpPr>
          <p:cNvPr id="3" name="Elipse 2"/>
          <p:cNvSpPr/>
          <p:nvPr/>
        </p:nvSpPr>
        <p:spPr>
          <a:xfrm>
            <a:off x="734235" y="3060187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1585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1</a:t>
            </a:r>
            <a:endParaRPr lang="es-MX" sz="28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760" y="2300547"/>
            <a:ext cx="2124934" cy="22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9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1"/>
          <a:stretch/>
        </p:blipFill>
        <p:spPr>
          <a:xfrm>
            <a:off x="0" y="0"/>
            <a:ext cx="9143999" cy="6892074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0" y="0"/>
            <a:ext cx="3338286" cy="6699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302797" y="134942"/>
            <a:ext cx="2614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 educativo</a:t>
            </a:r>
            <a:endParaRPr lang="es-MX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272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" b="1587"/>
          <a:stretch/>
        </p:blipFill>
        <p:spPr>
          <a:xfrm>
            <a:off x="754742" y="0"/>
            <a:ext cx="7373257" cy="68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21714" y="3074025"/>
            <a:ext cx="4955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¿Cómo lo hacemos?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5</a:t>
            </a:r>
            <a:endParaRPr lang="es-MX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44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8402" y="1815285"/>
            <a:ext cx="4231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 smtClean="0">
                <a:solidFill>
                  <a:srgbClr val="7030A0"/>
                </a:solidFill>
              </a:rPr>
              <a:t>Cogestión</a:t>
            </a:r>
          </a:p>
          <a:p>
            <a:pPr marL="457200" indent="-457200" algn="just">
              <a:buFontTx/>
              <a:buChar char="-"/>
            </a:pPr>
            <a:endParaRPr lang="es-MX" sz="2400" dirty="0"/>
          </a:p>
          <a:p>
            <a:pPr algn="just"/>
            <a:r>
              <a:rPr lang="es-MX" sz="2400" dirty="0" smtClean="0"/>
              <a:t>Mecanismo </a:t>
            </a:r>
            <a:r>
              <a:rPr lang="es-MX" sz="2400" dirty="0"/>
              <a:t>que involucra la participación articulada y de cooperación entre actores de la sociedad civil y sectores público y privado, a efectos de proveer un servicio de calidad a los usuarios del PNAE </a:t>
            </a:r>
            <a:r>
              <a:rPr lang="es-MX" sz="2400" dirty="0" err="1"/>
              <a:t>Qali</a:t>
            </a:r>
            <a:r>
              <a:rPr lang="es-MX" sz="2400" dirty="0"/>
              <a:t> </a:t>
            </a:r>
            <a:r>
              <a:rPr lang="es-MX" sz="2400" dirty="0" err="1"/>
              <a:t>Warma</a:t>
            </a:r>
            <a:r>
              <a:rPr lang="es-MX" sz="2400" dirty="0"/>
              <a:t>.</a:t>
            </a:r>
            <a:endParaRPr lang="es-MX" sz="24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311" y="2391791"/>
            <a:ext cx="2546461" cy="254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088769" y="3077919"/>
            <a:ext cx="45064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u="sng" dirty="0" smtClean="0"/>
              <a:t>Comité de Compras:</a:t>
            </a:r>
          </a:p>
          <a:p>
            <a:r>
              <a:rPr lang="es-MX" dirty="0" smtClean="0"/>
              <a:t>Subprefecto(a)</a:t>
            </a:r>
          </a:p>
          <a:p>
            <a:r>
              <a:rPr lang="es-MX" dirty="0" smtClean="0"/>
              <a:t>Representante de la municipalidad</a:t>
            </a:r>
          </a:p>
          <a:p>
            <a:r>
              <a:rPr lang="es-MX" dirty="0" smtClean="0"/>
              <a:t>Representante de la red salud</a:t>
            </a:r>
          </a:p>
          <a:p>
            <a:r>
              <a:rPr lang="es-MX" dirty="0" smtClean="0"/>
              <a:t>Representantes de padres y madres de familia</a:t>
            </a:r>
            <a:endParaRPr lang="es-MX" dirty="0"/>
          </a:p>
        </p:txBody>
      </p:sp>
      <p:sp>
        <p:nvSpPr>
          <p:cNvPr id="7" name="CuadroTexto 6"/>
          <p:cNvSpPr txBox="1"/>
          <p:nvPr/>
        </p:nvSpPr>
        <p:spPr>
          <a:xfrm>
            <a:off x="1088769" y="5473104"/>
            <a:ext cx="4749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u="sng" dirty="0" smtClean="0"/>
              <a:t>Comité de Alimentación Escolar (CAE)</a:t>
            </a:r>
          </a:p>
          <a:p>
            <a:r>
              <a:rPr lang="es-MX" dirty="0" smtClean="0"/>
              <a:t>Director(a)</a:t>
            </a:r>
          </a:p>
          <a:p>
            <a:r>
              <a:rPr lang="es-MX" dirty="0" smtClean="0"/>
              <a:t>Docente</a:t>
            </a:r>
          </a:p>
          <a:p>
            <a:r>
              <a:rPr lang="es-MX" dirty="0" smtClean="0"/>
              <a:t>03 representantes de padres y madres de familia</a:t>
            </a:r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6439"/>
          <a:stretch/>
        </p:blipFill>
        <p:spPr>
          <a:xfrm>
            <a:off x="5526652" y="2760169"/>
            <a:ext cx="3424972" cy="213861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788587" y="1043026"/>
            <a:ext cx="329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Modelo operacional </a:t>
            </a:r>
            <a:r>
              <a:rPr lang="es-MX" b="1" dirty="0" err="1" smtClean="0"/>
              <a:t>Qali</a:t>
            </a:r>
            <a:r>
              <a:rPr lang="es-MX" b="1" dirty="0" smtClean="0"/>
              <a:t> </a:t>
            </a:r>
            <a:r>
              <a:rPr lang="es-MX" b="1" dirty="0" err="1" smtClean="0"/>
              <a:t>Warma</a:t>
            </a:r>
            <a:endParaRPr lang="es-MX" b="1" dirty="0"/>
          </a:p>
        </p:txBody>
      </p:sp>
      <p:sp>
        <p:nvSpPr>
          <p:cNvPr id="10" name="Pentágono 9"/>
          <p:cNvSpPr/>
          <p:nvPr/>
        </p:nvSpPr>
        <p:spPr>
          <a:xfrm>
            <a:off x="0" y="4818742"/>
            <a:ext cx="3947886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/>
          <p:cNvSpPr txBox="1"/>
          <p:nvPr/>
        </p:nvSpPr>
        <p:spPr>
          <a:xfrm>
            <a:off x="317468" y="4928216"/>
            <a:ext cx="343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3. Gestión del servicio alimentario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2" name="Pentágono 11"/>
          <p:cNvSpPr/>
          <p:nvPr/>
        </p:nvSpPr>
        <p:spPr>
          <a:xfrm>
            <a:off x="0" y="2454225"/>
            <a:ext cx="3947886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/>
          <p:cNvSpPr txBox="1"/>
          <p:nvPr/>
        </p:nvSpPr>
        <p:spPr>
          <a:xfrm>
            <a:off x="317468" y="2563699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2. Proceso de compra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4" name="Pentágono 13"/>
          <p:cNvSpPr/>
          <p:nvPr/>
        </p:nvSpPr>
        <p:spPr>
          <a:xfrm>
            <a:off x="0" y="1604231"/>
            <a:ext cx="3947886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/>
          <p:cNvSpPr txBox="1"/>
          <p:nvPr/>
        </p:nvSpPr>
        <p:spPr>
          <a:xfrm>
            <a:off x="317468" y="1713705"/>
            <a:ext cx="330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1. Planificación del menú escolar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1" t="16507" r="8935" b="21692"/>
          <a:stretch/>
        </p:blipFill>
        <p:spPr>
          <a:xfrm>
            <a:off x="0" y="14513"/>
            <a:ext cx="9144000" cy="6799457"/>
          </a:xfrm>
          <a:prstGeom prst="rect">
            <a:avLst/>
          </a:prstGeom>
        </p:spPr>
      </p:pic>
      <p:sp>
        <p:nvSpPr>
          <p:cNvPr id="3" name="Pentágono 2"/>
          <p:cNvSpPr/>
          <p:nvPr/>
        </p:nvSpPr>
        <p:spPr>
          <a:xfrm>
            <a:off x="0" y="5989174"/>
            <a:ext cx="3947886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317468" y="6098648"/>
            <a:ext cx="315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Saneamiento ambiental de IIEE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6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r="-1"/>
          <a:stretch/>
        </p:blipFill>
        <p:spPr>
          <a:xfrm>
            <a:off x="0" y="-1"/>
            <a:ext cx="9144000" cy="6768079"/>
          </a:xfrm>
          <a:prstGeom prst="rect">
            <a:avLst/>
          </a:prstGeom>
        </p:spPr>
      </p:pic>
      <p:sp>
        <p:nvSpPr>
          <p:cNvPr id="3" name="Pentágono 2"/>
          <p:cNvSpPr/>
          <p:nvPr/>
        </p:nvSpPr>
        <p:spPr>
          <a:xfrm>
            <a:off x="0" y="5989174"/>
            <a:ext cx="4401312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317468" y="6098648"/>
            <a:ext cx="380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Equipamiento del servicio alimentario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83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Pentágono 2"/>
          <p:cNvSpPr/>
          <p:nvPr/>
        </p:nvSpPr>
        <p:spPr>
          <a:xfrm>
            <a:off x="0" y="5989174"/>
            <a:ext cx="4401312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317468" y="6098648"/>
            <a:ext cx="380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Equipamiento del servicio alimentario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21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Pentágono 2"/>
          <p:cNvSpPr/>
          <p:nvPr/>
        </p:nvSpPr>
        <p:spPr>
          <a:xfrm>
            <a:off x="0" y="5989174"/>
            <a:ext cx="4401312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317468" y="6098648"/>
            <a:ext cx="380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Equipamiento del servicio alimentario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17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2" r="3399"/>
          <a:stretch/>
        </p:blipFill>
        <p:spPr>
          <a:xfrm>
            <a:off x="0" y="72573"/>
            <a:ext cx="9144000" cy="6503286"/>
          </a:xfrm>
          <a:prstGeom prst="rect">
            <a:avLst/>
          </a:prstGeom>
        </p:spPr>
      </p:pic>
      <p:sp>
        <p:nvSpPr>
          <p:cNvPr id="3" name="Pentágono 2"/>
          <p:cNvSpPr/>
          <p:nvPr/>
        </p:nvSpPr>
        <p:spPr>
          <a:xfrm>
            <a:off x="0" y="5989174"/>
            <a:ext cx="4864608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317468" y="6098648"/>
            <a:ext cx="410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Dotación de EPP y materiales de limpieza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69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quienes-som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2" y="1123950"/>
            <a:ext cx="4743283" cy="527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743089" y="5362832"/>
            <a:ext cx="1409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 smtClean="0"/>
              <a:t>Atención</a:t>
            </a:r>
          </a:p>
          <a:p>
            <a:r>
              <a:rPr lang="es-MX" i="1" dirty="0" smtClean="0"/>
              <a:t>Asistencia</a:t>
            </a:r>
          </a:p>
          <a:p>
            <a:r>
              <a:rPr lang="es-MX" i="1" dirty="0" smtClean="0"/>
              <a:t>Permanencia</a:t>
            </a:r>
          </a:p>
          <a:p>
            <a:r>
              <a:rPr lang="es-MX" i="1" dirty="0" smtClean="0"/>
              <a:t>Salud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10352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9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3074025"/>
            <a:ext cx="629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Servicio alimentario en estado regular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6</a:t>
            </a:r>
            <a:endParaRPr lang="es-MX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1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1189" t="37132" r="43670" b="11124"/>
          <a:stretch/>
        </p:blipFill>
        <p:spPr>
          <a:xfrm>
            <a:off x="578832" y="1135156"/>
            <a:ext cx="8336568" cy="50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9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3074025"/>
            <a:ext cx="629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Servicio alimentario en estado de emergencia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9807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1189" t="37132" r="43670" b="11124"/>
          <a:stretch/>
        </p:blipFill>
        <p:spPr>
          <a:xfrm>
            <a:off x="578832" y="1135156"/>
            <a:ext cx="8336568" cy="505609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646141" y="1219200"/>
            <a:ext cx="4061254" cy="1573427"/>
          </a:xfrm>
          <a:prstGeom prst="rect">
            <a:avLst/>
          </a:prstGeom>
          <a:solidFill>
            <a:srgbClr val="FF00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4646141" y="2876489"/>
            <a:ext cx="4061254" cy="1573427"/>
          </a:xfrm>
          <a:prstGeom prst="rect">
            <a:avLst/>
          </a:prstGeom>
          <a:solidFill>
            <a:srgbClr val="FF00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4646141" y="4532296"/>
            <a:ext cx="4061254" cy="1573427"/>
          </a:xfrm>
          <a:prstGeom prst="rect">
            <a:avLst/>
          </a:prstGeom>
          <a:solidFill>
            <a:srgbClr val="FF00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78832" y="4532295"/>
            <a:ext cx="4061254" cy="1573427"/>
          </a:xfrm>
          <a:prstGeom prst="rect">
            <a:avLst/>
          </a:prstGeom>
          <a:solidFill>
            <a:srgbClr val="FF00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66" y="4449915"/>
            <a:ext cx="4115866" cy="200031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30314" y="6384324"/>
            <a:ext cx="2005518" cy="370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/>
          <p:cNvSpPr txBox="1"/>
          <p:nvPr/>
        </p:nvSpPr>
        <p:spPr>
          <a:xfrm>
            <a:off x="6936262" y="6385695"/>
            <a:ext cx="157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3. Distribución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75333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2793938"/>
            <a:ext cx="6294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¿Cómo el PNAEQW garantiza la calidad e inocuidad de los alimentos que se distribuye en las IIEE?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814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06607" y="2142181"/>
            <a:ext cx="63430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A través del proceso de supervisió</a:t>
            </a:r>
            <a:r>
              <a:rPr lang="es-PE" dirty="0" smtClean="0"/>
              <a:t>n y liberación el PNAEQW garantiza que los alimentos sean INOCUOS y de CALIDAD.</a:t>
            </a:r>
          </a:p>
          <a:p>
            <a:endParaRPr lang="es-PE" dirty="0"/>
          </a:p>
          <a:p>
            <a:r>
              <a:rPr lang="es-PE" dirty="0" smtClean="0"/>
              <a:t>Este proceso consta de </a:t>
            </a:r>
            <a:r>
              <a:rPr lang="es-PE" sz="3200" dirty="0" smtClean="0"/>
              <a:t>03</a:t>
            </a:r>
            <a:r>
              <a:rPr lang="es-PE" dirty="0" smtClean="0"/>
              <a:t> etapas</a:t>
            </a:r>
            <a:r>
              <a:rPr lang="es-PE" dirty="0"/>
              <a:t>:</a:t>
            </a:r>
            <a:endParaRPr lang="es-MX" dirty="0"/>
          </a:p>
          <a:p>
            <a:r>
              <a:rPr lang="es-PE" dirty="0"/>
              <a:t> </a:t>
            </a:r>
            <a:endParaRPr lang="es-MX" dirty="0"/>
          </a:p>
          <a:p>
            <a:pPr marL="342900" lvl="0" indent="-342900">
              <a:buFont typeface="+mj-lt"/>
              <a:buAutoNum type="arabicPeriod"/>
            </a:pPr>
            <a:r>
              <a:rPr lang="es-PE" dirty="0" smtClean="0"/>
              <a:t>Presentación </a:t>
            </a:r>
            <a:r>
              <a:rPr lang="es-PE" dirty="0"/>
              <a:t>de Expedientes de Liberación</a:t>
            </a:r>
            <a:endParaRPr lang="es-MX" dirty="0"/>
          </a:p>
          <a:p>
            <a:pPr marL="342900" lvl="0" indent="-342900">
              <a:buFont typeface="+mj-lt"/>
              <a:buAutoNum type="arabicPeriod"/>
            </a:pPr>
            <a:r>
              <a:rPr lang="es-PE" dirty="0" smtClean="0"/>
              <a:t>Revisión </a:t>
            </a:r>
            <a:r>
              <a:rPr lang="es-PE" dirty="0"/>
              <a:t>y Verificación del Expediente de Liberación por el SPA</a:t>
            </a:r>
            <a:endParaRPr lang="es-MX" dirty="0"/>
          </a:p>
          <a:p>
            <a:pPr marL="342900" lvl="0" indent="-342900">
              <a:buFont typeface="+mj-lt"/>
              <a:buAutoNum type="arabicPeriod"/>
            </a:pPr>
            <a:r>
              <a:rPr lang="es-PE" dirty="0" smtClean="0"/>
              <a:t>Supervisión </a:t>
            </a:r>
            <a:r>
              <a:rPr lang="es-PE" dirty="0"/>
              <a:t>y Liberación en el Establecimiento del Proveedor.</a:t>
            </a:r>
            <a:endParaRPr lang="es-MX" dirty="0"/>
          </a:p>
        </p:txBody>
      </p:sp>
      <p:sp>
        <p:nvSpPr>
          <p:cNvPr id="3" name="Rectángulo 2"/>
          <p:cNvSpPr/>
          <p:nvPr/>
        </p:nvSpPr>
        <p:spPr>
          <a:xfrm>
            <a:off x="536972" y="6169444"/>
            <a:ext cx="814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i="1" dirty="0"/>
              <a:t>“Protocolo para la Supervisión y Liberación en los Establecimientos de Alimentos de Proveedores del PNAEQW”, aprobado con RDE N° 395-2020-MIDIS-PNAEQW-DE”, </a:t>
            </a:r>
            <a:endParaRPr lang="es-MX" sz="1400" i="1" dirty="0"/>
          </a:p>
        </p:txBody>
      </p:sp>
    </p:spTree>
    <p:extLst>
      <p:ext uri="{BB962C8B-B14F-4D97-AF65-F5344CB8AC3E}">
        <p14:creationId xmlns:p14="http://schemas.microsoft.com/office/powerpoint/2010/main" val="359842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52" y="1430388"/>
            <a:ext cx="968377" cy="10625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07" y="1967345"/>
            <a:ext cx="1078527" cy="15057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360" y="2332128"/>
            <a:ext cx="1665644" cy="1429265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637840" y="2570602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b="1" dirty="0" smtClean="0"/>
              <a:t>1</a:t>
            </a:r>
          </a:p>
        </p:txBody>
      </p:sp>
      <p:sp>
        <p:nvSpPr>
          <p:cNvPr id="9" name="Elipse 8"/>
          <p:cNvSpPr/>
          <p:nvPr/>
        </p:nvSpPr>
        <p:spPr>
          <a:xfrm>
            <a:off x="4443170" y="3361389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b="1" dirty="0"/>
              <a:t>2</a:t>
            </a:r>
            <a:endParaRPr lang="es-MX" sz="2500" b="1" dirty="0" smtClean="0"/>
          </a:p>
        </p:txBody>
      </p:sp>
      <p:sp>
        <p:nvSpPr>
          <p:cNvPr id="10" name="Elipse 9"/>
          <p:cNvSpPr/>
          <p:nvPr/>
        </p:nvSpPr>
        <p:spPr>
          <a:xfrm>
            <a:off x="7227812" y="3649714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b="1" dirty="0" smtClean="0"/>
              <a:t>3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96646" y="3598438"/>
            <a:ext cx="2343620" cy="27084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000" dirty="0" smtClean="0"/>
              <a:t>El proveedor del PNAEQW presenta </a:t>
            </a:r>
            <a:r>
              <a:rPr lang="es-MX" sz="1000" dirty="0" smtClean="0"/>
              <a:t>expediente </a:t>
            </a:r>
            <a:r>
              <a:rPr lang="es-MX" sz="1000" dirty="0" smtClean="0"/>
              <a:t>de liberación </a:t>
            </a:r>
            <a:r>
              <a:rPr lang="es-MX" sz="1000" dirty="0" smtClean="0"/>
              <a:t>que consta:</a:t>
            </a:r>
            <a:endParaRPr lang="es-MX" sz="1000" dirty="0" smtClean="0"/>
          </a:p>
          <a:p>
            <a:endParaRPr lang="es-MX" sz="1000" dirty="0"/>
          </a:p>
          <a:p>
            <a:pPr marL="285750" indent="-285750">
              <a:buFontTx/>
              <a:buChar char="-"/>
            </a:pPr>
            <a:r>
              <a:rPr lang="es-MX" sz="1000" dirty="0"/>
              <a:t>Registro </a:t>
            </a:r>
            <a:r>
              <a:rPr lang="es-MX" sz="1000" dirty="0" smtClean="0"/>
              <a:t>Sanitario - DIGESA</a:t>
            </a:r>
          </a:p>
          <a:p>
            <a:pPr marL="285750" indent="-285750">
              <a:buFontTx/>
              <a:buChar char="-"/>
            </a:pPr>
            <a:r>
              <a:rPr lang="es-MX" sz="1000" dirty="0" smtClean="0"/>
              <a:t>Autorización Sanitaria - SENASA</a:t>
            </a:r>
            <a:endParaRPr lang="es-MX" sz="1000" dirty="0"/>
          </a:p>
          <a:p>
            <a:pPr marL="285750" indent="-285750">
              <a:buFontTx/>
              <a:buChar char="-"/>
            </a:pPr>
            <a:r>
              <a:rPr lang="es-MX" sz="1000" dirty="0"/>
              <a:t>Validación Técnica Oficial del Plan HACCP </a:t>
            </a:r>
          </a:p>
          <a:p>
            <a:pPr marL="285750" indent="-285750">
              <a:buFontTx/>
              <a:buChar char="-"/>
            </a:pPr>
            <a:r>
              <a:rPr lang="es-MX" sz="1000" u="sng" dirty="0" smtClean="0"/>
              <a:t>Certificado de Calidad</a:t>
            </a:r>
            <a:endParaRPr lang="es-MX" sz="1000" u="sng" dirty="0"/>
          </a:p>
          <a:p>
            <a:pPr marL="285750" indent="-285750">
              <a:buFontTx/>
              <a:buChar char="-"/>
            </a:pPr>
            <a:r>
              <a:rPr lang="es-MX" sz="1000" dirty="0" smtClean="0"/>
              <a:t>Facturas</a:t>
            </a:r>
          </a:p>
          <a:p>
            <a:pPr marL="285750" indent="-285750">
              <a:buFontTx/>
              <a:buChar char="-"/>
            </a:pPr>
            <a:r>
              <a:rPr lang="es-MX" sz="1000" dirty="0" smtClean="0"/>
              <a:t>Guías </a:t>
            </a:r>
            <a:r>
              <a:rPr lang="es-MX" sz="1000" dirty="0"/>
              <a:t>de remisión </a:t>
            </a:r>
            <a:r>
              <a:rPr lang="es-MX" sz="1000" dirty="0" smtClean="0"/>
              <a:t>de </a:t>
            </a:r>
            <a:r>
              <a:rPr lang="es-MX" sz="1000" dirty="0"/>
              <a:t>compra de distribuidores autorizados o fabricante</a:t>
            </a:r>
            <a:r>
              <a:rPr lang="es-MX" sz="1000" dirty="0" smtClean="0"/>
              <a:t>.</a:t>
            </a:r>
          </a:p>
          <a:p>
            <a:endParaRPr lang="es-MX" sz="1000" dirty="0" smtClean="0"/>
          </a:p>
          <a:p>
            <a:r>
              <a:rPr lang="es-MX" sz="1000" dirty="0" smtClean="0"/>
              <a:t>Toda la documentación presentada debe cumplir con los requisitos de las </a:t>
            </a:r>
            <a:r>
              <a:rPr lang="es-MX" sz="1000" dirty="0" smtClean="0"/>
              <a:t>Especificaciones Técnicas.</a:t>
            </a:r>
            <a:endParaRPr lang="es-MX" sz="1000" dirty="0"/>
          </a:p>
          <a:p>
            <a:endParaRPr lang="es-MX" sz="1000" dirty="0"/>
          </a:p>
        </p:txBody>
      </p:sp>
      <p:cxnSp>
        <p:nvCxnSpPr>
          <p:cNvPr id="13" name="Conector recto 12"/>
          <p:cNvCxnSpPr/>
          <p:nvPr/>
        </p:nvCxnSpPr>
        <p:spPr>
          <a:xfrm>
            <a:off x="1907840" y="3159358"/>
            <a:ext cx="0" cy="41014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echa derecha 13"/>
          <p:cNvSpPr/>
          <p:nvPr/>
        </p:nvSpPr>
        <p:spPr>
          <a:xfrm>
            <a:off x="2883243" y="2240692"/>
            <a:ext cx="557023" cy="5684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/>
          <p:cNvSpPr txBox="1"/>
          <p:nvPr/>
        </p:nvSpPr>
        <p:spPr>
          <a:xfrm>
            <a:off x="4072385" y="4431608"/>
            <a:ext cx="1641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00" b="1" dirty="0"/>
              <a:t>Revisión y Verificación del Expediente de Liberación por el SPA</a:t>
            </a:r>
            <a:endParaRPr lang="es-MX" sz="1000" b="1" dirty="0"/>
          </a:p>
          <a:p>
            <a:r>
              <a:rPr lang="es-MX" sz="1000" dirty="0" smtClean="0"/>
              <a:t>El </a:t>
            </a:r>
            <a:r>
              <a:rPr lang="es-MX" sz="1000" dirty="0" smtClean="0"/>
              <a:t>expediente </a:t>
            </a:r>
            <a:r>
              <a:rPr lang="es-MX" sz="1000" dirty="0" smtClean="0"/>
              <a:t>es revisado por un Ing. Alimentario por cada alimento, verificando la documentación con las bases de datos de las autoridades sanitarias.</a:t>
            </a:r>
            <a:endParaRPr lang="es-MX" sz="1000" dirty="0"/>
          </a:p>
        </p:txBody>
      </p:sp>
      <p:cxnSp>
        <p:nvCxnSpPr>
          <p:cNvPr id="16" name="Conector recto 15"/>
          <p:cNvCxnSpPr/>
          <p:nvPr/>
        </p:nvCxnSpPr>
        <p:spPr>
          <a:xfrm>
            <a:off x="4713170" y="4021461"/>
            <a:ext cx="0" cy="41014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echa derecha 16"/>
          <p:cNvSpPr/>
          <p:nvPr/>
        </p:nvSpPr>
        <p:spPr>
          <a:xfrm>
            <a:off x="5821506" y="2760423"/>
            <a:ext cx="557023" cy="5684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uadroTexto 17"/>
          <p:cNvSpPr txBox="1"/>
          <p:nvPr/>
        </p:nvSpPr>
        <p:spPr>
          <a:xfrm>
            <a:off x="6855960" y="4760618"/>
            <a:ext cx="1641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00" b="1" dirty="0"/>
              <a:t>Supervisión y Liberación en el Establecimiento del Proveedor.</a:t>
            </a:r>
            <a:endParaRPr lang="es-MX" sz="1000" b="1" dirty="0"/>
          </a:p>
          <a:p>
            <a:r>
              <a:rPr lang="es-MX" sz="1000" dirty="0" smtClean="0"/>
              <a:t>Conforme la etapa 2, el Ing. Alimentario se dirige al almacén de alimentos del proveedor, donde realiza la evaluación físico organoléptica de los alimentos.</a:t>
            </a:r>
            <a:endParaRPr lang="es-MX" sz="1000" dirty="0"/>
          </a:p>
        </p:txBody>
      </p:sp>
      <p:cxnSp>
        <p:nvCxnSpPr>
          <p:cNvPr id="19" name="Conector recto 18"/>
          <p:cNvCxnSpPr/>
          <p:nvPr/>
        </p:nvCxnSpPr>
        <p:spPr>
          <a:xfrm>
            <a:off x="7497812" y="4256240"/>
            <a:ext cx="0" cy="41014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09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5"/>
            <a:ext cx="9144000" cy="6836569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354359" y="543697"/>
            <a:ext cx="6142131" cy="58488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354359" y="642117"/>
            <a:ext cx="6142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PE" dirty="0" smtClean="0">
                <a:solidFill>
                  <a:schemeClr val="bg1"/>
                </a:solidFill>
              </a:rPr>
              <a:t>3. Supervisión </a:t>
            </a:r>
            <a:r>
              <a:rPr lang="es-PE" dirty="0">
                <a:solidFill>
                  <a:schemeClr val="bg1"/>
                </a:solidFill>
              </a:rPr>
              <a:t>y Liberación en el Establecimiento del Proveedor.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5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3502" y="1767271"/>
            <a:ext cx="7553769" cy="326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 err="1">
                <a:latin typeface="Franklin Gothic Book" panose="020B0503020102020204" pitchFamily="34" charset="0"/>
              </a:rPr>
              <a:t>Qali</a:t>
            </a:r>
            <a:r>
              <a:rPr lang="es-MX" sz="2000" dirty="0">
                <a:latin typeface="Franklin Gothic Book" panose="020B0503020102020204" pitchFamily="34" charset="0"/>
              </a:rPr>
              <a:t> </a:t>
            </a:r>
            <a:r>
              <a:rPr lang="es-MX" sz="2000" dirty="0" err="1">
                <a:latin typeface="Franklin Gothic Book" panose="020B0503020102020204" pitchFamily="34" charset="0"/>
              </a:rPr>
              <a:t>Warma</a:t>
            </a:r>
            <a:r>
              <a:rPr lang="es-MX" sz="2000" dirty="0">
                <a:latin typeface="Franklin Gothic Book" panose="020B0503020102020204" pitchFamily="34" charset="0"/>
              </a:rPr>
              <a:t> es un programa del </a:t>
            </a:r>
            <a:r>
              <a:rPr lang="es-MX" sz="2000" u="sng" dirty="0">
                <a:latin typeface="Franklin Gothic Book" panose="020B0503020102020204" pitchFamily="34" charset="0"/>
                <a:hlinkClick r:id="rId2"/>
              </a:rPr>
              <a:t>MIDIS</a:t>
            </a:r>
            <a:r>
              <a:rPr lang="es-MX" sz="2000" dirty="0">
                <a:latin typeface="Franklin Gothic Book" panose="020B0503020102020204" pitchFamily="34" charset="0"/>
              </a:rPr>
              <a:t> que brinda </a:t>
            </a:r>
            <a:r>
              <a:rPr lang="es-MX" sz="2000" b="1" u="sng" dirty="0">
                <a:latin typeface="Franklin Gothic Book" panose="020B0503020102020204" pitchFamily="34" charset="0"/>
              </a:rPr>
              <a:t>servicio alimentario con complemento educativo a niños y niñas</a:t>
            </a:r>
            <a:r>
              <a:rPr lang="es-MX" sz="2000" dirty="0">
                <a:latin typeface="Franklin Gothic Book" panose="020B0503020102020204" pitchFamily="34" charset="0"/>
              </a:rPr>
              <a:t> matriculados en instituciones educativas públicas del nivel inicial y primaria, y de secundaria de las poblaciones indígenas de la Amazonía peruana, a fin de </a:t>
            </a:r>
            <a:r>
              <a:rPr lang="es-MX" sz="2000" b="1" u="sng" dirty="0">
                <a:latin typeface="Franklin Gothic Book" panose="020B0503020102020204" pitchFamily="34" charset="0"/>
              </a:rPr>
              <a:t>contribuir a mejorar la atención </a:t>
            </a:r>
            <a:r>
              <a:rPr lang="es-MX" sz="2000" dirty="0">
                <a:latin typeface="Franklin Gothic Book" panose="020B0503020102020204" pitchFamily="34" charset="0"/>
              </a:rPr>
              <a:t>en clases, la </a:t>
            </a:r>
            <a:r>
              <a:rPr lang="es-MX" sz="2000" b="1" u="sng" dirty="0">
                <a:latin typeface="Franklin Gothic Book" panose="020B0503020102020204" pitchFamily="34" charset="0"/>
              </a:rPr>
              <a:t>asistencia escolar </a:t>
            </a:r>
            <a:r>
              <a:rPr lang="es-MX" sz="2000" dirty="0">
                <a:latin typeface="Franklin Gothic Book" panose="020B0503020102020204" pitchFamily="34" charset="0"/>
              </a:rPr>
              <a:t>y los </a:t>
            </a:r>
            <a:r>
              <a:rPr lang="es-MX" sz="2000" b="1" u="sng" dirty="0">
                <a:latin typeface="Franklin Gothic Book" panose="020B0503020102020204" pitchFamily="34" charset="0"/>
              </a:rPr>
              <a:t>hábitos alimenticios</a:t>
            </a:r>
            <a:r>
              <a:rPr lang="es-MX" sz="2000" dirty="0">
                <a:latin typeface="Franklin Gothic Book" panose="020B0503020102020204" pitchFamily="34" charset="0"/>
              </a:rPr>
              <a:t>, promoviendo la participación y la corresponsabilidad de la comunidad local.</a:t>
            </a:r>
          </a:p>
        </p:txBody>
      </p:sp>
    </p:spTree>
    <p:extLst>
      <p:ext uri="{BB962C8B-B14F-4D97-AF65-F5344CB8AC3E}">
        <p14:creationId xmlns:p14="http://schemas.microsoft.com/office/powerpoint/2010/main" val="31365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7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1" y="-7696"/>
            <a:ext cx="6491416" cy="68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86156" cy="685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69647"/>
            <a:ext cx="1494521" cy="1494521"/>
          </a:xfrm>
          <a:prstGeom prst="rect">
            <a:avLst/>
          </a:prstGeom>
        </p:spPr>
      </p:pic>
      <p:cxnSp>
        <p:nvCxnSpPr>
          <p:cNvPr id="5" name="Conector angular 4"/>
          <p:cNvCxnSpPr/>
          <p:nvPr/>
        </p:nvCxnSpPr>
        <p:spPr>
          <a:xfrm flipV="1">
            <a:off x="2651194" y="1416908"/>
            <a:ext cx="3674771" cy="2776152"/>
          </a:xfrm>
          <a:prstGeom prst="bentConnector3">
            <a:avLst>
              <a:gd name="adj1" fmla="val 1570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65" y="3841216"/>
            <a:ext cx="1776666" cy="1776666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>
            <a:off x="7224260" y="2298357"/>
            <a:ext cx="0" cy="140867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403575" y="5700448"/>
            <a:ext cx="1641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/>
              <a:t>El proceso de liberación es monitoreada por especialistas a nivel de la Unidad Territorial y Sede del PNAEQW.</a:t>
            </a:r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3622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2944858"/>
            <a:ext cx="62948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Hablemos de veeduría o vigilancia social a la prestación del servicio alimentario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78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06904" y="2733073"/>
            <a:ext cx="26507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El PNAEQW promueve la </a:t>
            </a:r>
            <a:r>
              <a:rPr lang="es-MX" dirty="0" smtClean="0"/>
              <a:t>veeduría o vigilancia social para asegurar que los lineamientos de la prestación del servicio alimentario se cumpla.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4" b="11481"/>
          <a:stretch/>
        </p:blipFill>
        <p:spPr>
          <a:xfrm>
            <a:off x="3115362" y="1054443"/>
            <a:ext cx="6028638" cy="55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6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42299" y="2152234"/>
            <a:ext cx="8059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PROTOCOLO PARA LA VEEDURÍA Y ATENCIÓN DE ALERTAS EN EL PROCESO DE COMPRAS Y LA PRESTACIÓN DEL SERVICIO ALIMENTARIO DEL PROGRAMA NACIONAL DE ALIMENTACIÓN ESCOLAR QALI WARMA</a:t>
            </a:r>
            <a:endParaRPr lang="es-MX" dirty="0"/>
          </a:p>
          <a:p>
            <a:r>
              <a:rPr lang="es-MX" dirty="0"/>
              <a:t> </a:t>
            </a:r>
          </a:p>
          <a:p>
            <a:r>
              <a:rPr lang="es-MX" dirty="0"/>
              <a:t>Resolución de Dirección Ejecutiva N° D000277-2020-MIDIS/PNAEQW-DE</a:t>
            </a:r>
          </a:p>
          <a:p>
            <a:r>
              <a:rPr lang="es-MX" dirty="0"/>
              <a:t>Fecha: 07/10/2020</a:t>
            </a:r>
          </a:p>
          <a:p>
            <a:r>
              <a:rPr lang="es-MX" dirty="0"/>
              <a:t> </a:t>
            </a:r>
          </a:p>
          <a:p>
            <a:r>
              <a:rPr lang="es-MX" dirty="0"/>
              <a:t>Código de documento: </a:t>
            </a:r>
            <a:r>
              <a:rPr lang="es-MX" dirty="0" smtClean="0"/>
              <a:t>PRT-049-PNAEQW-USME</a:t>
            </a:r>
            <a:r>
              <a:rPr lang="es-MX" dirty="0"/>
              <a:t>, Versión </a:t>
            </a:r>
            <a:r>
              <a:rPr lang="es-MX" dirty="0" smtClean="0"/>
              <a:t>2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94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71118" y="1546960"/>
            <a:ext cx="54061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/>
              <a:t>Actor social</a:t>
            </a:r>
          </a:p>
          <a:p>
            <a:r>
              <a:rPr lang="es-MX" sz="1600" dirty="0" smtClean="0"/>
              <a:t>Persona o colectivo con </a:t>
            </a:r>
            <a:r>
              <a:rPr lang="es-MX" sz="1600" u="sng" dirty="0" smtClean="0"/>
              <a:t>conciencia de identidad </a:t>
            </a:r>
            <a:r>
              <a:rPr lang="es-MX" sz="1600" dirty="0" smtClean="0"/>
              <a:t>que actúa en el seno de una sociedad con vistas a </a:t>
            </a:r>
            <a:r>
              <a:rPr lang="es-MX" sz="1600" u="sng" dirty="0" smtClean="0"/>
              <a:t>defender</a:t>
            </a:r>
            <a:r>
              <a:rPr lang="es-MX" sz="1600" dirty="0" smtClean="0"/>
              <a:t> los intereses de sus integrantes.</a:t>
            </a:r>
          </a:p>
          <a:p>
            <a:endParaRPr lang="es-MX" sz="1600" dirty="0" smtClean="0"/>
          </a:p>
          <a:p>
            <a:endParaRPr lang="es-MX" sz="1600" dirty="0" smtClean="0"/>
          </a:p>
          <a:p>
            <a:r>
              <a:rPr lang="es-MX" sz="1600" b="1" dirty="0" smtClean="0"/>
              <a:t>Veedor o vigilante social</a:t>
            </a:r>
          </a:p>
          <a:p>
            <a:r>
              <a:rPr lang="es-MX" sz="1600" dirty="0" smtClean="0"/>
              <a:t>Instituciones, organizaciones, personas naturales </a:t>
            </a:r>
            <a:r>
              <a:rPr lang="es-MX" sz="1600" u="sng" dirty="0" smtClean="0"/>
              <a:t>ACREDITADO</a:t>
            </a:r>
            <a:r>
              <a:rPr lang="es-MX" sz="1600" dirty="0" smtClean="0"/>
              <a:t> por el PNAEQW que realizan el </a:t>
            </a:r>
            <a:r>
              <a:rPr lang="es-MX" sz="1600" u="sng" dirty="0" smtClean="0"/>
              <a:t>control social </a:t>
            </a:r>
            <a:r>
              <a:rPr lang="es-MX" sz="1600" dirty="0" smtClean="0"/>
              <a:t>mediante el seguimiento al cumplimiento de las </a:t>
            </a:r>
            <a:r>
              <a:rPr lang="es-MX" sz="1600" u="sng" dirty="0" smtClean="0"/>
              <a:t>disposiciones, lineamientos y procedimientos </a:t>
            </a:r>
            <a:r>
              <a:rPr lang="es-MX" sz="1600" dirty="0" smtClean="0"/>
              <a:t>establecidos por el PNAEQW.</a:t>
            </a:r>
          </a:p>
          <a:p>
            <a:endParaRPr lang="es-MX" sz="1600" dirty="0" smtClean="0"/>
          </a:p>
          <a:p>
            <a:endParaRPr lang="es-MX" sz="1600" dirty="0" smtClean="0"/>
          </a:p>
          <a:p>
            <a:r>
              <a:rPr lang="es-MX" sz="1600" b="1" dirty="0" smtClean="0"/>
              <a:t>Veeduría</a:t>
            </a:r>
          </a:p>
          <a:p>
            <a:r>
              <a:rPr lang="es-MX" sz="1600" dirty="0" smtClean="0"/>
              <a:t>Mecanismo de participación que permite a los veedores:</a:t>
            </a:r>
          </a:p>
          <a:p>
            <a:pPr marL="285750" indent="-285750">
              <a:buFontTx/>
              <a:buChar char="-"/>
            </a:pPr>
            <a:r>
              <a:rPr lang="es-MX" sz="1600" dirty="0" smtClean="0"/>
              <a:t>Observar</a:t>
            </a:r>
          </a:p>
          <a:p>
            <a:pPr marL="285750" indent="-285750">
              <a:buFontTx/>
              <a:buChar char="-"/>
            </a:pPr>
            <a:r>
              <a:rPr lang="es-MX" sz="1600" dirty="0" smtClean="0"/>
              <a:t>Controlar</a:t>
            </a:r>
          </a:p>
          <a:p>
            <a:pPr marL="285750" indent="-285750">
              <a:buFontTx/>
              <a:buChar char="-"/>
            </a:pPr>
            <a:r>
              <a:rPr lang="es-MX" sz="1600" dirty="0" smtClean="0"/>
              <a:t>Verificar</a:t>
            </a:r>
          </a:p>
          <a:p>
            <a:pPr marL="285750" indent="-285750">
              <a:buFontTx/>
              <a:buChar char="-"/>
            </a:pPr>
            <a:r>
              <a:rPr lang="es-MX" sz="1600" dirty="0" smtClean="0"/>
              <a:t>Seguimiento</a:t>
            </a:r>
          </a:p>
          <a:p>
            <a:r>
              <a:rPr lang="es-MX" sz="1600" dirty="0" smtClean="0"/>
              <a:t>a los lineamientos de la prestación del servicio alimentario</a:t>
            </a:r>
            <a:endParaRPr lang="es-MX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605" y="4862757"/>
            <a:ext cx="1268312" cy="18556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92" y="3045942"/>
            <a:ext cx="1358725" cy="1346201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435956" y="962073"/>
            <a:ext cx="6286120" cy="47710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609600" y="1015961"/>
            <a:ext cx="210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Algunas definiciones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0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05524" y="2149988"/>
            <a:ext cx="410975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/>
              <a:t>Alerta</a:t>
            </a:r>
          </a:p>
          <a:p>
            <a:r>
              <a:rPr lang="es-MX" sz="1600" dirty="0" smtClean="0"/>
              <a:t>Manifestaciones que expresan una posible situación de </a:t>
            </a:r>
            <a:r>
              <a:rPr lang="es-MX" sz="1600" u="sng" dirty="0" smtClean="0"/>
              <a:t>riesgo</a:t>
            </a:r>
            <a:r>
              <a:rPr lang="es-MX" sz="1600" dirty="0" smtClean="0"/>
              <a:t>. Se clasifican en tipologías.</a:t>
            </a:r>
          </a:p>
          <a:p>
            <a:endParaRPr lang="es-MX" sz="1600" dirty="0" smtClean="0"/>
          </a:p>
          <a:p>
            <a:endParaRPr lang="es-MX" sz="1600" dirty="0"/>
          </a:p>
          <a:p>
            <a:endParaRPr lang="es-MX" sz="1600" dirty="0"/>
          </a:p>
          <a:p>
            <a:r>
              <a:rPr lang="es-MX" sz="1600" b="1" dirty="0" smtClean="0"/>
              <a:t>Riesgo</a:t>
            </a:r>
            <a:endParaRPr lang="es-MX" sz="1600" b="1" dirty="0"/>
          </a:p>
          <a:p>
            <a:r>
              <a:rPr lang="es-MX" sz="1600" dirty="0" smtClean="0"/>
              <a:t>Es la posibilidad de que se produzca un evento que afecte la prestación del servicio alimentario, </a:t>
            </a:r>
            <a:r>
              <a:rPr lang="es-MX" sz="1600" u="sng" dirty="0" smtClean="0"/>
              <a:t>que de no ser mitigado</a:t>
            </a:r>
            <a:r>
              <a:rPr lang="es-MX" sz="1600" dirty="0" smtClean="0"/>
              <a:t> puede generar situación adversa convirtiéndose en una queja.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046" y="1334442"/>
            <a:ext cx="1305453" cy="41545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64" y="5365453"/>
            <a:ext cx="1509958" cy="83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73100" y="31197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Las alertas son </a:t>
            </a:r>
            <a:r>
              <a:rPr lang="es-MX" dirty="0" err="1"/>
              <a:t>recepcionados</a:t>
            </a:r>
            <a:r>
              <a:rPr lang="es-MX" dirty="0"/>
              <a:t> por mesa de partes </a:t>
            </a:r>
            <a:r>
              <a:rPr lang="es-MX" dirty="0" smtClean="0"/>
              <a:t>del PNAEQW u </a:t>
            </a:r>
            <a:r>
              <a:rPr lang="es-MX" dirty="0"/>
              <a:t>otro </a:t>
            </a:r>
            <a:r>
              <a:rPr lang="es-MX" u="sng" dirty="0"/>
              <a:t>canal accesible al veedor o vigilante</a:t>
            </a:r>
            <a:r>
              <a:rPr lang="es-MX" dirty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899" y="1195231"/>
            <a:ext cx="1141125" cy="138105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96" y="3119735"/>
            <a:ext cx="1031728" cy="10273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771" y="4690522"/>
            <a:ext cx="908253" cy="999078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V="1">
            <a:off x="5245100" y="2397211"/>
            <a:ext cx="1155700" cy="97206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5245100" y="3369276"/>
            <a:ext cx="1320799" cy="25537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5245100" y="3369276"/>
            <a:ext cx="1320799" cy="191117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9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31911" y="31197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 smtClean="0"/>
              <a:t>¿Cómo acredita el PNAEQW a un veedor o vigilante social?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72" y="1068482"/>
            <a:ext cx="2950299" cy="539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6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302735" y="1523245"/>
            <a:ext cx="76303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Nuestros </a:t>
            </a:r>
            <a:r>
              <a:rPr lang="es-MX" sz="2000" b="1" dirty="0" smtClean="0">
                <a:solidFill>
                  <a:srgbClr val="7030A0"/>
                </a:solidFill>
                <a:latin typeface="Franklin Gothic Book" panose="020B0503020102020204" pitchFamily="34" charset="0"/>
              </a:rPr>
              <a:t>Objetivos</a:t>
            </a:r>
          </a:p>
          <a:p>
            <a:pPr algn="just"/>
            <a:endParaRPr lang="es-MX" sz="2000" b="1" dirty="0">
              <a:latin typeface="Franklin Gothic Book" panose="020B0503020102020204" pitchFamily="34" charset="0"/>
            </a:endParaRPr>
          </a:p>
          <a:p>
            <a:pPr algn="just"/>
            <a:r>
              <a:rPr lang="es-MX" sz="2000" dirty="0" smtClean="0">
                <a:latin typeface="Franklin Gothic Book" panose="020B0503020102020204" pitchFamily="34" charset="0"/>
              </a:rPr>
              <a:t>1. Garantizar </a:t>
            </a:r>
            <a:r>
              <a:rPr lang="es-MX" sz="2000" dirty="0">
                <a:latin typeface="Franklin Gothic Book" panose="020B0503020102020204" pitchFamily="34" charset="0"/>
              </a:rPr>
              <a:t>el servicio alimentario durante </a:t>
            </a:r>
            <a:r>
              <a:rPr lang="es-MX" sz="2000" b="1" u="sng" dirty="0">
                <a:latin typeface="Franklin Gothic Book" panose="020B0503020102020204" pitchFamily="34" charset="0"/>
              </a:rPr>
              <a:t>todos los días del año escolar</a:t>
            </a:r>
            <a:r>
              <a:rPr lang="es-MX" sz="2000" dirty="0">
                <a:latin typeface="Franklin Gothic Book" panose="020B0503020102020204" pitchFamily="34" charset="0"/>
              </a:rPr>
              <a:t> a los usuarios del Programa de acuerdo a sus características y las zonas donde viven</a:t>
            </a:r>
            <a:r>
              <a:rPr lang="es-MX" sz="2000" dirty="0" smtClean="0">
                <a:latin typeface="Franklin Gothic Book" panose="020B0503020102020204" pitchFamily="34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000" dirty="0" smtClean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s-MX" sz="2000" dirty="0">
              <a:latin typeface="Franklin Gothic Book" panose="020B0503020102020204" pitchFamily="34" charset="0"/>
            </a:endParaRPr>
          </a:p>
          <a:p>
            <a:pPr algn="just"/>
            <a:r>
              <a:rPr lang="es-MX" sz="2000" dirty="0" smtClean="0">
                <a:latin typeface="Franklin Gothic Book" panose="020B0503020102020204" pitchFamily="34" charset="0"/>
              </a:rPr>
              <a:t>2. Contribuir </a:t>
            </a:r>
            <a:r>
              <a:rPr lang="es-MX" sz="2000" dirty="0">
                <a:latin typeface="Franklin Gothic Book" panose="020B0503020102020204" pitchFamily="34" charset="0"/>
              </a:rPr>
              <a:t>a mejorar la </a:t>
            </a:r>
            <a:r>
              <a:rPr lang="es-MX" sz="2000" b="1" u="sng" dirty="0">
                <a:latin typeface="Franklin Gothic Book" panose="020B0503020102020204" pitchFamily="34" charset="0"/>
              </a:rPr>
              <a:t>atención</a:t>
            </a:r>
            <a:r>
              <a:rPr lang="es-MX" sz="2000" dirty="0">
                <a:latin typeface="Franklin Gothic Book" panose="020B0503020102020204" pitchFamily="34" charset="0"/>
              </a:rPr>
              <a:t> de los usuarios del Programa en clases, favoreciendo su </a:t>
            </a:r>
            <a:r>
              <a:rPr lang="es-MX" sz="2000" b="1" u="sng" dirty="0">
                <a:latin typeface="Franklin Gothic Book" panose="020B0503020102020204" pitchFamily="34" charset="0"/>
              </a:rPr>
              <a:t>asistencia</a:t>
            </a:r>
            <a:r>
              <a:rPr lang="es-MX" sz="2000" dirty="0">
                <a:latin typeface="Franklin Gothic Book" panose="020B0503020102020204" pitchFamily="34" charset="0"/>
              </a:rPr>
              <a:t> y </a:t>
            </a:r>
            <a:r>
              <a:rPr lang="es-MX" sz="2000" b="1" u="sng" dirty="0">
                <a:latin typeface="Franklin Gothic Book" panose="020B0503020102020204" pitchFamily="34" charset="0"/>
              </a:rPr>
              <a:t>permanencia</a:t>
            </a:r>
            <a:r>
              <a:rPr lang="es-MX" sz="2000" dirty="0" smtClean="0">
                <a:latin typeface="Franklin Gothic Book" panose="020B0503020102020204" pitchFamily="34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000" dirty="0" smtClean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s-MX" sz="2000" dirty="0">
              <a:latin typeface="Franklin Gothic Book" panose="020B0503020102020204" pitchFamily="34" charset="0"/>
            </a:endParaRPr>
          </a:p>
          <a:p>
            <a:pPr algn="just"/>
            <a:r>
              <a:rPr lang="es-MX" sz="2000" dirty="0" smtClean="0">
                <a:latin typeface="Franklin Gothic Book" panose="020B0503020102020204" pitchFamily="34" charset="0"/>
              </a:rPr>
              <a:t>3. Promover </a:t>
            </a:r>
            <a:r>
              <a:rPr lang="es-MX" sz="2000" dirty="0">
                <a:latin typeface="Franklin Gothic Book" panose="020B0503020102020204" pitchFamily="34" charset="0"/>
              </a:rPr>
              <a:t>mejores hábitos de alimentación en los usuarios del Programa</a:t>
            </a:r>
            <a:r>
              <a:rPr lang="es-MX" sz="2000" dirty="0" smtClean="0">
                <a:latin typeface="Franklin Gothic Book" panose="020B0503020102020204" pitchFamily="34" charset="0"/>
              </a:rPr>
              <a:t>.</a:t>
            </a:r>
            <a:endParaRPr lang="es-MX" sz="2000" dirty="0">
              <a:latin typeface="Franklin Gothic Book" panose="020B05030201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20" y="3679847"/>
            <a:ext cx="720000" cy="72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05" y="4791134"/>
            <a:ext cx="932630" cy="9326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26" y="2212197"/>
            <a:ext cx="72637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056" y="0"/>
            <a:ext cx="5645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1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675503" y="2872945"/>
            <a:ext cx="7241060" cy="9988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 smtClean="0"/>
              <a:t>Se mencionó que el veedor o vigilante social verifica el cumplimiento de los lineamientos del servicio alimentario, pero ¿Cuáles </a:t>
            </a:r>
            <a:r>
              <a:rPr lang="es-MX" dirty="0"/>
              <a:t>son los lineamientos del Programa?</a:t>
            </a:r>
          </a:p>
        </p:txBody>
      </p:sp>
    </p:spTree>
    <p:extLst>
      <p:ext uri="{BB962C8B-B14F-4D97-AF65-F5344CB8AC3E}">
        <p14:creationId xmlns:p14="http://schemas.microsoft.com/office/powerpoint/2010/main" val="31804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21" y="840259"/>
            <a:ext cx="5167903" cy="58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7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115329" y="953529"/>
            <a:ext cx="3739979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/>
              <a:t>1. Lineamientos del proceso </a:t>
            </a:r>
            <a:r>
              <a:rPr lang="es-MX" b="1" dirty="0"/>
              <a:t>de recepción de los </a:t>
            </a:r>
            <a:r>
              <a:rPr lang="es-MX" b="1" dirty="0" smtClean="0"/>
              <a:t>alimentos</a:t>
            </a:r>
            <a:endParaRPr lang="es-MX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374656" y="2316480"/>
            <a:ext cx="32213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Los vehículos se deben encontrar limpios y objetos contaminantes.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El personal de descarga debe usar mascarilla, protector de cabello, calzado cerrado y uniforme limpio.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Se lava las manos con agua y jabón por 20 segundos o se desinfectará con alcohol al 70%.</a:t>
            </a:r>
          </a:p>
        </p:txBody>
      </p:sp>
    </p:spTree>
    <p:extLst>
      <p:ext uri="{BB962C8B-B14F-4D97-AF65-F5344CB8AC3E}">
        <p14:creationId xmlns:p14="http://schemas.microsoft.com/office/powerpoint/2010/main" val="3105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005" y="135925"/>
            <a:ext cx="4744995" cy="632665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58"/>
            <a:ext cx="4846850" cy="63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camioneta con combusti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00" y="1342179"/>
            <a:ext cx="6674554" cy="390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icar 2"/>
          <p:cNvSpPr/>
          <p:nvPr/>
        </p:nvSpPr>
        <p:spPr>
          <a:xfrm>
            <a:off x="1666012" y="902954"/>
            <a:ext cx="6052842" cy="5785805"/>
          </a:xfrm>
          <a:prstGeom prst="mathMultiply">
            <a:avLst>
              <a:gd name="adj1" fmla="val 63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71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48137" y="1374662"/>
            <a:ext cx="34648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Para la recepción, el integrante CAE o responsable de la recepción, se lava las manos con agua y jabón por 20 segundos y debe usar: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smtClean="0"/>
              <a:t>Protector de cabello,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smtClean="0"/>
              <a:t>Mascarilla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smtClean="0"/>
              <a:t>Mandil </a:t>
            </a:r>
          </a:p>
          <a:p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Los alimentos se colocan en tarimas, mesas.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El integrante CAE o responsable contabiliza los alimentos </a:t>
            </a:r>
            <a:r>
              <a:rPr lang="es-MX" dirty="0" err="1" smtClean="0"/>
              <a:t>recepcionados</a:t>
            </a:r>
            <a:r>
              <a:rPr lang="es-MX" dirty="0" smtClean="0"/>
              <a:t> de acuerdo al acta de entrega y recepción.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887" y="882323"/>
            <a:ext cx="4475803" cy="57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7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722935" y="2840527"/>
            <a:ext cx="33567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El integrante CAE verifica: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</a:t>
            </a:r>
            <a:r>
              <a:rPr lang="es-MX" dirty="0" smtClean="0"/>
              <a:t>a fecha de vencimiento,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Q</a:t>
            </a:r>
            <a:r>
              <a:rPr lang="es-MX" dirty="0" smtClean="0"/>
              <a:t>ue las latas no tengan abolladuras,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Que los envases plásticos no estén rotas, con derrame.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60" y="941832"/>
            <a:ext cx="4359729" cy="58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42" y="999744"/>
            <a:ext cx="4293108" cy="572414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61018" y="2394506"/>
            <a:ext cx="29860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El integrante CAE firma la guía de remisión y </a:t>
            </a:r>
            <a:r>
              <a:rPr lang="es-MX" u="sng" dirty="0" smtClean="0"/>
              <a:t>acta de entrega y recepción</a:t>
            </a:r>
            <a:r>
              <a:rPr lang="es-MX" dirty="0" smtClean="0"/>
              <a:t>, dando conformidad a los alimentos recibidos.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El CAE se queda con una copia del acta de entrega y recepción.</a:t>
            </a:r>
          </a:p>
        </p:txBody>
      </p:sp>
    </p:spTree>
    <p:extLst>
      <p:ext uri="{BB962C8B-B14F-4D97-AF65-F5344CB8AC3E}">
        <p14:creationId xmlns:p14="http://schemas.microsoft.com/office/powerpoint/2010/main" val="225009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7" b="9069"/>
          <a:stretch/>
        </p:blipFill>
        <p:spPr>
          <a:xfrm>
            <a:off x="2817341" y="1000114"/>
            <a:ext cx="3978875" cy="58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3074025"/>
            <a:ext cx="4955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latin typeface="Franklin Gothic Book" panose="020B0503020102020204" pitchFamily="34" charset="0"/>
              </a:rPr>
              <a:t>Marco Normativo</a:t>
            </a: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803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331"/>
            <a:ext cx="9144000" cy="402274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018270" y="980303"/>
            <a:ext cx="545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Contenido del Acta de entrega y recepción de productos</a:t>
            </a:r>
            <a:endParaRPr lang="es-MX" dirty="0"/>
          </a:p>
        </p:txBody>
      </p:sp>
      <p:sp>
        <p:nvSpPr>
          <p:cNvPr id="5" name="Rectángulo redondeado 4"/>
          <p:cNvSpPr/>
          <p:nvPr/>
        </p:nvSpPr>
        <p:spPr>
          <a:xfrm>
            <a:off x="5272216" y="1688757"/>
            <a:ext cx="708454" cy="34598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6071286" y="1573427"/>
            <a:ext cx="642552" cy="15651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713838" y="136611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rgbClr val="00B050"/>
                </a:solidFill>
              </a:rPr>
              <a:t>Código </a:t>
            </a:r>
            <a:endParaRPr lang="es-MX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387178" y="978242"/>
            <a:ext cx="3739979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/>
              <a:t>2</a:t>
            </a:r>
            <a:r>
              <a:rPr lang="es-MX" sz="2000" b="1" dirty="0" smtClean="0"/>
              <a:t>. Lineamientos del proceso de Almacenamiento</a:t>
            </a:r>
            <a:endParaRPr lang="es-MX" sz="2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96" y="978242"/>
            <a:ext cx="4315598" cy="57541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3024" y="2170176"/>
            <a:ext cx="31639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Protección de los alimentos, ventilación y enmallado de ventanas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Alimentos sobre tarimas, estantes o mesas. No deben estar en contacto con el piso.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Alimentos agrupados, ordenados y rotulados.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Los alimentos que entran primero, son los primeros en salir (PEPS).</a:t>
            </a:r>
            <a:endParaRPr lang="es-MX" dirty="0"/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3583264" y="1985320"/>
            <a:ext cx="1046401" cy="51898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3583264" y="3286490"/>
            <a:ext cx="1639525" cy="44525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3155092" y="4155335"/>
            <a:ext cx="2388973" cy="828557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387179" y="978242"/>
            <a:ext cx="2842054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/>
              <a:t>3</a:t>
            </a:r>
            <a:r>
              <a:rPr lang="es-MX" b="1" dirty="0" smtClean="0"/>
              <a:t>. Lineamientos del proceso de la Distribución </a:t>
            </a:r>
            <a:endParaRPr lang="es-MX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233" y="873211"/>
            <a:ext cx="5848865" cy="58488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87179" y="2198632"/>
            <a:ext cx="29778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Se de armar los paquetes por usuario.</a:t>
            </a:r>
          </a:p>
          <a:p>
            <a:endParaRPr lang="es-MX" dirty="0"/>
          </a:p>
          <a:p>
            <a:r>
              <a:rPr lang="es-MX" dirty="0" smtClean="0"/>
              <a:t>Mantener el distanciamiento de 1.5 m como mínimo</a:t>
            </a:r>
          </a:p>
          <a:p>
            <a:endParaRPr lang="es-MX" dirty="0"/>
          </a:p>
          <a:p>
            <a:r>
              <a:rPr lang="es-MX" dirty="0" smtClean="0"/>
              <a:t>Los responsables deben usar: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Mascarilla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Mandil limpio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Guantes (un solo uso y desechar)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Uñas cortas y limpias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Gorra (cabello recogido).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78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08" y="1628775"/>
            <a:ext cx="3724673" cy="301171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49755" y="2014914"/>
            <a:ext cx="34326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El </a:t>
            </a:r>
            <a:r>
              <a:rPr lang="es-MX" dirty="0"/>
              <a:t>número de alimentos son calculados de acuerdo al total </a:t>
            </a:r>
            <a:r>
              <a:rPr lang="es-MX" dirty="0" smtClean="0"/>
              <a:t>de usuarios </a:t>
            </a:r>
            <a:r>
              <a:rPr lang="es-MX" dirty="0"/>
              <a:t>registrados en el “Acta de Entrega y Recepción de Alimentos</a:t>
            </a:r>
            <a:r>
              <a:rPr lang="es-MX" dirty="0" smtClean="0"/>
              <a:t>”.</a:t>
            </a:r>
          </a:p>
          <a:p>
            <a:endParaRPr lang="es-MX" dirty="0"/>
          </a:p>
          <a:p>
            <a:r>
              <a:rPr lang="es-MX" dirty="0" smtClean="0"/>
              <a:t>Sin </a:t>
            </a:r>
            <a:r>
              <a:rPr lang="es-MX" dirty="0"/>
              <a:t>embargo, en el caso que el </a:t>
            </a:r>
            <a:r>
              <a:rPr lang="es-MX" u="sng" dirty="0"/>
              <a:t>número de usuarias y usuarios haya variado</a:t>
            </a:r>
            <a:r>
              <a:rPr lang="es-MX" dirty="0"/>
              <a:t> la distribución se realiza de acuerdo a la cantidad de escolares matriculados.</a:t>
            </a:r>
          </a:p>
        </p:txBody>
      </p:sp>
      <p:cxnSp>
        <p:nvCxnSpPr>
          <p:cNvPr id="7" name="Conector angular 6"/>
          <p:cNvCxnSpPr/>
          <p:nvPr/>
        </p:nvCxnSpPr>
        <p:spPr>
          <a:xfrm rot="16200000" flipH="1">
            <a:off x="7078663" y="3792536"/>
            <a:ext cx="892175" cy="476250"/>
          </a:xfrm>
          <a:prstGeom prst="bentConnector3">
            <a:avLst>
              <a:gd name="adj1" fmla="val 100178"/>
            </a:avLst>
          </a:prstGeom>
          <a:ln w="381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70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32" y="902208"/>
            <a:ext cx="5907024" cy="590702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87179" y="2198632"/>
            <a:ext cx="28558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La madre, padre o apoderado debe de portar el DNI del usuario para poder recoger los alimentos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  <a:p>
            <a:r>
              <a:rPr lang="es-MX" dirty="0" smtClean="0"/>
              <a:t>En la puerta de ingreso a la IE se debe de pegar cartel con las cantidades que recibirá cada usuario.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321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92" y="829056"/>
            <a:ext cx="5931408" cy="593140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56699" y="3227702"/>
            <a:ext cx="285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El CAE debe de habilitar un punto de lavado de manos.</a:t>
            </a:r>
          </a:p>
        </p:txBody>
      </p:sp>
    </p:spTree>
    <p:extLst>
      <p:ext uri="{BB962C8B-B14F-4D97-AF65-F5344CB8AC3E}">
        <p14:creationId xmlns:p14="http://schemas.microsoft.com/office/powerpoint/2010/main" val="141094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872377" y="2839993"/>
            <a:ext cx="5602564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/>
              <a:t>Documentos que deben de suscribir los miembros CAE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399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05" y="963828"/>
            <a:ext cx="3951728" cy="565527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35" y="988542"/>
            <a:ext cx="4300300" cy="5630562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1745587" y="96793"/>
            <a:ext cx="5602564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/>
              <a:t>Acta de distribución de alimentos</a:t>
            </a:r>
            <a:endParaRPr lang="es-MX" b="1" dirty="0"/>
          </a:p>
        </p:txBody>
      </p:sp>
      <p:cxnSp>
        <p:nvCxnSpPr>
          <p:cNvPr id="8" name="Conector recto de flecha 7"/>
          <p:cNvCxnSpPr/>
          <p:nvPr/>
        </p:nvCxnSpPr>
        <p:spPr>
          <a:xfrm flipH="1" flipV="1">
            <a:off x="2372497" y="3707027"/>
            <a:ext cx="3377514" cy="2339546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5193595" y="6086391"/>
            <a:ext cx="381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Código del acta de entrega y recepción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17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132"/>
            <a:ext cx="9144000" cy="5541421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770718" y="253312"/>
            <a:ext cx="5602564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/>
              <a:t>Padrón de entrega y recepción de alimentos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9567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02308" y="1541562"/>
            <a:ext cx="81035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MX" sz="2400" dirty="0" smtClean="0">
                <a:latin typeface="Franklin Gothic Book" panose="020B0503020102020204" pitchFamily="34" charset="0"/>
              </a:rPr>
              <a:t>Ley General de Educación N° 28044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400" dirty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s-MX" sz="2400" dirty="0" smtClean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s-MX" sz="2400" dirty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s-MX" sz="2400" dirty="0" smtClean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s-MX" sz="2400" dirty="0" smtClean="0">
                <a:latin typeface="Franklin Gothic Book" panose="020B0503020102020204" pitchFamily="34" charset="0"/>
              </a:rPr>
              <a:t>Decreto </a:t>
            </a:r>
            <a:r>
              <a:rPr lang="es-MX" sz="2400" dirty="0">
                <a:latin typeface="Franklin Gothic Book" panose="020B0503020102020204" pitchFamily="34" charset="0"/>
              </a:rPr>
              <a:t>Supremo Nº 008-2019- MIDIS, que modifica el Decreto Supremo Nº 008-2012-MIDIS, que crea el Programa Nacional de Alimentación Escolar </a:t>
            </a:r>
            <a:r>
              <a:rPr lang="es-MX" sz="2400" dirty="0" err="1">
                <a:latin typeface="Franklin Gothic Book" panose="020B0503020102020204" pitchFamily="34" charset="0"/>
              </a:rPr>
              <a:t>Qali</a:t>
            </a:r>
            <a:r>
              <a:rPr lang="es-MX" sz="2400" dirty="0">
                <a:latin typeface="Franklin Gothic Book" panose="020B0503020102020204" pitchFamily="34" charset="0"/>
              </a:rPr>
              <a:t> </a:t>
            </a:r>
            <a:r>
              <a:rPr lang="es-MX" sz="2400" dirty="0" err="1">
                <a:latin typeface="Franklin Gothic Book" panose="020B0503020102020204" pitchFamily="34" charset="0"/>
              </a:rPr>
              <a:t>Warma</a:t>
            </a:r>
            <a:r>
              <a:rPr lang="es-MX" sz="2400" dirty="0">
                <a:latin typeface="Franklin Gothic Book" panose="020B0503020102020204" pitchFamily="34" charset="0"/>
              </a:rPr>
              <a:t> y amplía su </a:t>
            </a:r>
            <a:r>
              <a:rPr lang="es-MX" sz="2400" b="1" u="sng" dirty="0">
                <a:latin typeface="Franklin Gothic Book" panose="020B0503020102020204" pitchFamily="34" charset="0"/>
              </a:rPr>
              <a:t>vigencia hasta 31 de diciembre de </a:t>
            </a:r>
            <a:r>
              <a:rPr lang="es-MX" sz="2400" b="1" u="sng" dirty="0" smtClean="0">
                <a:latin typeface="Franklin Gothic Book" panose="020B0503020102020204" pitchFamily="34" charset="0"/>
              </a:rPr>
              <a:t>2022</a:t>
            </a:r>
            <a:r>
              <a:rPr lang="es-MX" sz="2400" dirty="0" smtClean="0">
                <a:latin typeface="Franklin Gothic Book" panose="020B0503020102020204" pitchFamily="34" charset="0"/>
              </a:rPr>
              <a:t>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314450" y="2049393"/>
            <a:ext cx="7391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 smtClean="0">
                <a:solidFill>
                  <a:srgbClr val="00B050"/>
                </a:solidFill>
              </a:rPr>
              <a:t>Artículo 4: “… En la Educación Inicial y Primaria se complementa obligatoriamente con programas de alimentación, salud y entrega de materiales educativos.”</a:t>
            </a:r>
            <a:endParaRPr lang="es-MX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444842" y="3161269"/>
            <a:ext cx="4802660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/>
              <a:t>¿Cuáles son </a:t>
            </a:r>
            <a:r>
              <a:rPr lang="es-MX" sz="2000" b="1" dirty="0" smtClean="0"/>
              <a:t>los instrumentos de veeduría?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28568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90" y="0"/>
            <a:ext cx="5143500" cy="6858000"/>
          </a:xfrm>
          <a:prstGeom prst="rect">
            <a:avLst/>
          </a:prstGeom>
        </p:spPr>
      </p:pic>
      <p:sp>
        <p:nvSpPr>
          <p:cNvPr id="5" name="Multiplicar 4"/>
          <p:cNvSpPr/>
          <p:nvPr/>
        </p:nvSpPr>
        <p:spPr>
          <a:xfrm>
            <a:off x="5296930" y="5404021"/>
            <a:ext cx="1326291" cy="1351006"/>
          </a:xfrm>
          <a:prstGeom prst="mathMultiply">
            <a:avLst>
              <a:gd name="adj1" fmla="val 63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057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770" y="0"/>
            <a:ext cx="5168459" cy="6858000"/>
          </a:xfrm>
          <a:prstGeom prst="rect">
            <a:avLst/>
          </a:prstGeom>
        </p:spPr>
      </p:pic>
      <p:sp>
        <p:nvSpPr>
          <p:cNvPr id="5" name="Multiplicar 4"/>
          <p:cNvSpPr/>
          <p:nvPr/>
        </p:nvSpPr>
        <p:spPr>
          <a:xfrm>
            <a:off x="5642919" y="799070"/>
            <a:ext cx="1326291" cy="1351006"/>
          </a:xfrm>
          <a:prstGeom prst="mathMultiply">
            <a:avLst>
              <a:gd name="adj1" fmla="val 639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669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53" y="0"/>
            <a:ext cx="7017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5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53" y="0"/>
            <a:ext cx="7017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4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53" y="0"/>
            <a:ext cx="7017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3074025"/>
            <a:ext cx="4955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¿Quiénes son nuestros usuarios?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3</a:t>
            </a:r>
            <a:endParaRPr lang="es-MX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09700" y="1795810"/>
            <a:ext cx="793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MX" sz="2400" dirty="0" smtClean="0">
                <a:latin typeface="Franklin Gothic Book" panose="020B0503020102020204" pitchFamily="34" charset="0"/>
              </a:rPr>
              <a:t>Niños </a:t>
            </a:r>
            <a:r>
              <a:rPr lang="es-MX" sz="2400" dirty="0">
                <a:latin typeface="Franklin Gothic Book" panose="020B0503020102020204" pitchFamily="34" charset="0"/>
              </a:rPr>
              <a:t>y niñas a partir del nivel inicial (3 años</a:t>
            </a:r>
            <a:r>
              <a:rPr lang="es-MX" sz="2400" dirty="0" smtClean="0">
                <a:latin typeface="Franklin Gothic Book" panose="020B0503020102020204" pitchFamily="34" charset="0"/>
              </a:rPr>
              <a:t>).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400" dirty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s-MX" sz="2400" dirty="0">
                <a:latin typeface="Franklin Gothic Book" panose="020B0503020102020204" pitchFamily="34" charset="0"/>
              </a:rPr>
              <a:t>Niños y niñas </a:t>
            </a:r>
            <a:r>
              <a:rPr lang="es-MX" sz="2400" dirty="0" smtClean="0">
                <a:latin typeface="Franklin Gothic Book" panose="020B0503020102020204" pitchFamily="34" charset="0"/>
              </a:rPr>
              <a:t>del </a:t>
            </a:r>
            <a:r>
              <a:rPr lang="es-MX" sz="2400" dirty="0">
                <a:latin typeface="Franklin Gothic Book" panose="020B0503020102020204" pitchFamily="34" charset="0"/>
              </a:rPr>
              <a:t>nivel </a:t>
            </a:r>
            <a:r>
              <a:rPr lang="es-MX" sz="2400" dirty="0" smtClean="0">
                <a:latin typeface="Franklin Gothic Book" panose="020B0503020102020204" pitchFamily="34" charset="0"/>
              </a:rPr>
              <a:t>primaria.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400" dirty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s-MX" sz="2400" dirty="0" smtClean="0">
                <a:latin typeface="Franklin Gothic Book" panose="020B0503020102020204" pitchFamily="34" charset="0"/>
              </a:rPr>
              <a:t>Escolares </a:t>
            </a:r>
            <a:r>
              <a:rPr lang="es-MX" sz="2400" dirty="0">
                <a:latin typeface="Franklin Gothic Book" panose="020B0503020102020204" pitchFamily="34" charset="0"/>
              </a:rPr>
              <a:t>del nivel de educación </a:t>
            </a:r>
            <a:r>
              <a:rPr lang="es-MX" sz="2400" b="1" u="sng" dirty="0" smtClean="0">
                <a:latin typeface="Franklin Gothic Book" panose="020B0503020102020204" pitchFamily="34" charset="0"/>
              </a:rPr>
              <a:t>secundaria focalizada</a:t>
            </a:r>
            <a:r>
              <a:rPr lang="es-MX" sz="2400" dirty="0" smtClean="0">
                <a:latin typeface="Franklin Gothic Book" panose="020B0503020102020204" pitchFamily="34" charset="0"/>
              </a:rPr>
              <a:t>:</a:t>
            </a:r>
          </a:p>
          <a:p>
            <a:pPr algn="just"/>
            <a:endParaRPr lang="es-MX" sz="2400" dirty="0" smtClean="0">
              <a:latin typeface="Franklin Gothic Book" panose="020B05030201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428750" y="4104134"/>
            <a:ext cx="5848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s-MX" i="1" dirty="0">
                <a:latin typeface="Franklin Gothic Book" panose="020B0503020102020204" pitchFamily="34" charset="0"/>
              </a:rPr>
              <a:t>IE públicas localizadas en los pueblos indígenas que se ubican en la Amazonía Peruana, 100%</a:t>
            </a:r>
          </a:p>
          <a:p>
            <a:pPr marL="457200" indent="-457200" algn="just">
              <a:buFontTx/>
              <a:buChar char="-"/>
            </a:pPr>
            <a:r>
              <a:rPr lang="es-MX" i="1" dirty="0">
                <a:latin typeface="Franklin Gothic Book" panose="020B0503020102020204" pitchFamily="34" charset="0"/>
              </a:rPr>
              <a:t>Instituciones Educativas JEC (progresivo)</a:t>
            </a:r>
          </a:p>
          <a:p>
            <a:pPr marL="457200" indent="-457200" algn="just">
              <a:buFontTx/>
              <a:buChar char="-"/>
            </a:pPr>
            <a:r>
              <a:rPr lang="es-MX" i="1" dirty="0">
                <a:latin typeface="Franklin Gothic Book" panose="020B0503020102020204" pitchFamily="34" charset="0"/>
              </a:rPr>
              <a:t>IE FAD (ST, CRFA, SRE)</a:t>
            </a:r>
          </a:p>
        </p:txBody>
      </p:sp>
    </p:spTree>
    <p:extLst>
      <p:ext uri="{BB962C8B-B14F-4D97-AF65-F5344CB8AC3E}">
        <p14:creationId xmlns:p14="http://schemas.microsoft.com/office/powerpoint/2010/main" val="70226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3552</TotalTime>
  <Words>1517</Words>
  <Application>Microsoft Office PowerPoint</Application>
  <PresentationFormat>Presentación en pantalla (4:3)</PresentationFormat>
  <Paragraphs>254</Paragraphs>
  <Slides>75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75</vt:i4>
      </vt:variant>
    </vt:vector>
  </HeadingPairs>
  <TitlesOfParts>
    <vt:vector size="82" baseType="lpstr">
      <vt:lpstr>Arial</vt:lpstr>
      <vt:lpstr>Arial Narrow</vt:lpstr>
      <vt:lpstr>Calibri</vt:lpstr>
      <vt:lpstr>Calibri Light</vt:lpstr>
      <vt:lpstr>Franklin Gothic Book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QALIWARMA</dc:creator>
  <cp:lastModifiedBy>QALIWARMA</cp:lastModifiedBy>
  <cp:revision>216</cp:revision>
  <dcterms:created xsi:type="dcterms:W3CDTF">2021-01-22T20:18:49Z</dcterms:created>
  <dcterms:modified xsi:type="dcterms:W3CDTF">2021-03-15T02:41:42Z</dcterms:modified>
</cp:coreProperties>
</file>